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  <p:sldId id="270" r:id="rId9"/>
    <p:sldId id="271" r:id="rId10"/>
    <p:sldId id="259" r:id="rId11"/>
    <p:sldId id="260" r:id="rId12"/>
    <p:sldId id="261" r:id="rId13"/>
    <p:sldId id="262" r:id="rId14"/>
    <p:sldId id="264" r:id="rId15"/>
    <p:sldId id="263" r:id="rId16"/>
    <p:sldId id="265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CC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640960" cy="367240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Реализация комплексного подхода, обеспечивающего 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личности ребенка 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рамках образовательной области «Художественно-эстетическое развитие»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653136"/>
            <a:ext cx="8568952" cy="194421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Жигимонт Светлана Николаевна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старший воспитатель МБДОУ </a:t>
            </a:r>
            <a:r>
              <a:rPr lang="ru-RU" dirty="0" err="1" smtClean="0">
                <a:solidFill>
                  <a:srgbClr val="C00000"/>
                </a:solidFill>
              </a:rPr>
              <a:t>д</a:t>
            </a:r>
            <a:r>
              <a:rPr lang="ru-RU" dirty="0" smtClean="0">
                <a:solidFill>
                  <a:srgbClr val="C00000"/>
                </a:solidFill>
              </a:rPr>
              <a:t>/с – о/в №25 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ст.Кавказская МО Кавказский район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354162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Комплексный подход в области художественно-эстетического образования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060848"/>
            <a:ext cx="8352928" cy="4464496"/>
          </a:xfrm>
        </p:spPr>
        <p:txBody>
          <a:bodyPr/>
          <a:lstStyle/>
          <a:p>
            <a:r>
              <a:rPr lang="ru-RU" dirty="0" smtClean="0"/>
              <a:t>заведующий</a:t>
            </a:r>
          </a:p>
          <a:p>
            <a:r>
              <a:rPr lang="ru-RU" dirty="0" smtClean="0"/>
              <a:t>старший воспитатель </a:t>
            </a:r>
          </a:p>
          <a:p>
            <a:r>
              <a:rPr lang="ru-RU" dirty="0" smtClean="0"/>
              <a:t>музыкальный руководитель</a:t>
            </a:r>
          </a:p>
          <a:p>
            <a:r>
              <a:rPr lang="ru-RU" dirty="0" smtClean="0"/>
              <a:t>руководители кружков по ИЗО деятельности</a:t>
            </a:r>
          </a:p>
          <a:p>
            <a:r>
              <a:rPr lang="ru-RU" dirty="0" smtClean="0"/>
              <a:t>воспитатели</a:t>
            </a:r>
          </a:p>
          <a:p>
            <a:r>
              <a:rPr lang="ru-RU" dirty="0" smtClean="0"/>
              <a:t>родители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Направления работы заведующего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496944" cy="5013176"/>
          </a:xfrm>
        </p:spPr>
        <p:txBody>
          <a:bodyPr>
            <a:normAutofit/>
          </a:bodyPr>
          <a:lstStyle/>
          <a:p>
            <a:r>
              <a:rPr lang="ru-RU" dirty="0" smtClean="0"/>
              <a:t>организация образовательного процесса; </a:t>
            </a:r>
          </a:p>
          <a:p>
            <a:r>
              <a:rPr lang="ru-RU" dirty="0" smtClean="0"/>
              <a:t>сотрудничество с органами управления образованием; </a:t>
            </a:r>
          </a:p>
          <a:p>
            <a:r>
              <a:rPr lang="ru-RU" dirty="0" smtClean="0"/>
              <a:t>обеспечение уровня квалификации кадров; </a:t>
            </a:r>
          </a:p>
          <a:p>
            <a:r>
              <a:rPr lang="ru-RU" dirty="0" smtClean="0"/>
              <a:t>организация развивающей предметной среды; </a:t>
            </a:r>
          </a:p>
          <a:p>
            <a:r>
              <a:rPr lang="ru-RU" dirty="0" smtClean="0"/>
              <a:t>координация работы с социумом;</a:t>
            </a:r>
          </a:p>
          <a:p>
            <a:r>
              <a:rPr lang="ru-RU" dirty="0" smtClean="0"/>
              <a:t>создание команды единомышленников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836712"/>
          </a:xfrm>
        </p:spPr>
        <p:txBody>
          <a:bodyPr>
            <a:normAutofit fontScale="90000"/>
          </a:bodyPr>
          <a:lstStyle/>
          <a:p>
            <a:r>
              <a:rPr lang="ru-RU" sz="3800" b="1" dirty="0" smtClean="0">
                <a:solidFill>
                  <a:schemeClr val="accent1">
                    <a:lumMod val="75000"/>
                  </a:schemeClr>
                </a:solidFill>
              </a:rPr>
              <a:t>Направления работы старшего воспитателя</a:t>
            </a:r>
            <a:endParaRPr lang="ru-RU" sz="3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686800" cy="4968552"/>
          </a:xfrm>
        </p:spPr>
        <p:txBody>
          <a:bodyPr/>
          <a:lstStyle/>
          <a:p>
            <a:r>
              <a:rPr lang="ru-RU" dirty="0" smtClean="0"/>
              <a:t>обеспечение общего образовательного пространства детского сада;</a:t>
            </a:r>
          </a:p>
          <a:p>
            <a:r>
              <a:rPr lang="ru-RU" dirty="0" smtClean="0"/>
              <a:t>реализация интегрированного подхода;</a:t>
            </a:r>
          </a:p>
          <a:p>
            <a:r>
              <a:rPr lang="ru-RU" dirty="0" smtClean="0"/>
              <a:t>работа с коллективом педагогов;</a:t>
            </a:r>
          </a:p>
          <a:p>
            <a:r>
              <a:rPr lang="ru-RU" dirty="0" smtClean="0"/>
              <a:t>организация, координация и контроль работы с детьми;</a:t>
            </a:r>
          </a:p>
          <a:p>
            <a:r>
              <a:rPr lang="ru-RU" dirty="0" smtClean="0"/>
              <a:t>организация и координация работы с родителями.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Направления работы музыкального руководителя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76064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подготовительная работа</a:t>
            </a:r>
          </a:p>
          <a:p>
            <a:pPr lvl="1"/>
            <a:r>
              <a:rPr lang="ru-RU" dirty="0" smtClean="0"/>
              <a:t>разработка сценариев, инсценировок, праздников;</a:t>
            </a:r>
          </a:p>
          <a:p>
            <a:pPr lvl="1"/>
            <a:r>
              <a:rPr lang="ru-RU" dirty="0" smtClean="0"/>
              <a:t>согласование музыкальных занятий с тематикой занятий воспитателей, логопеда с целью интеграции деятельности; </a:t>
            </a:r>
          </a:p>
          <a:p>
            <a:r>
              <a:rPr lang="ru-RU" dirty="0" smtClean="0"/>
              <a:t>непосредственная работа с детьми</a:t>
            </a:r>
          </a:p>
          <a:p>
            <a:pPr lvl="1"/>
            <a:r>
              <a:rPr lang="ru-RU" dirty="0" smtClean="0"/>
              <a:t>музыкальное сопровождение зарядок, игр; </a:t>
            </a:r>
          </a:p>
          <a:p>
            <a:pPr lvl="1"/>
            <a:r>
              <a:rPr lang="ru-RU" dirty="0" smtClean="0"/>
              <a:t>проведение музыкальных занятий, </a:t>
            </a:r>
          </a:p>
          <a:p>
            <a:pPr lvl="1"/>
            <a:r>
              <a:rPr lang="ru-RU" dirty="0" smtClean="0"/>
              <a:t>использование элементов фольклора в целях художественно-эстетического воспитания; </a:t>
            </a:r>
          </a:p>
          <a:p>
            <a:pPr lvl="1"/>
            <a:r>
              <a:rPr lang="ru-RU" dirty="0" smtClean="0"/>
              <a:t>использование музыкальных упражнений, танцевальных импровизаций, фольклорных и танцевальных игр; </a:t>
            </a:r>
          </a:p>
          <a:p>
            <a:pPr lvl="1"/>
            <a:r>
              <a:rPr lang="ru-RU" dirty="0" smtClean="0"/>
              <a:t>постановка танцев для детских спектаклей;</a:t>
            </a:r>
          </a:p>
          <a:p>
            <a:pPr lvl="1"/>
            <a:r>
              <a:rPr lang="ru-RU" dirty="0" smtClean="0"/>
              <a:t>подготовка детей к участию в конкурсах детского творчества;</a:t>
            </a:r>
          </a:p>
          <a:p>
            <a:pPr lvl="1"/>
            <a:r>
              <a:rPr lang="ru-RU" dirty="0" smtClean="0"/>
              <a:t>участие в концертной деятельности. </a:t>
            </a:r>
          </a:p>
          <a:p>
            <a:r>
              <a:rPr lang="ru-RU" dirty="0" smtClean="0"/>
              <a:t>активное взаимодействие с родителями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980728"/>
          </a:xfrm>
        </p:spPr>
        <p:txBody>
          <a:bodyPr>
            <a:noAutofit/>
          </a:bodyPr>
          <a:lstStyle/>
          <a:p>
            <a:r>
              <a:rPr lang="ru-RU" sz="3400" b="1" dirty="0" smtClean="0">
                <a:solidFill>
                  <a:srgbClr val="993300"/>
                </a:solidFill>
              </a:rPr>
              <a:t>Направления работы руководителя кружков</a:t>
            </a:r>
            <a:endParaRPr lang="ru-RU" sz="3400" b="1" dirty="0">
              <a:solidFill>
                <a:srgbClr val="99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496944" cy="554461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закрепление содержания занятий художественно-эстетического цикла в рисовании, аппликации; </a:t>
            </a:r>
          </a:p>
          <a:p>
            <a:r>
              <a:rPr lang="ru-RU" dirty="0" smtClean="0"/>
              <a:t>координация своей программы с программой воспитателей; </a:t>
            </a:r>
          </a:p>
          <a:p>
            <a:r>
              <a:rPr lang="ru-RU" dirty="0" smtClean="0"/>
              <a:t>оказание помощи музыкальному руководителю в изготовлении наглядных пособий, костюмов к праздникам, конкурсам; </a:t>
            </a:r>
          </a:p>
          <a:p>
            <a:r>
              <a:rPr lang="ru-RU" dirty="0" smtClean="0"/>
              <a:t>участие в создании выставок детских работ; </a:t>
            </a:r>
          </a:p>
          <a:p>
            <a:r>
              <a:rPr lang="ru-RU" dirty="0" smtClean="0"/>
              <a:t>использование элементов фольклора в целях художественно-эстетического воспитания (народная живопись, глиняные игрушки и т.п.).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C3399"/>
                </a:solidFill>
              </a:rPr>
              <a:t>Направления работы воспитателя</a:t>
            </a:r>
            <a:endParaRPr lang="ru-RU" dirty="0">
              <a:solidFill>
                <a:srgbClr val="CC33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836712"/>
            <a:ext cx="8640960" cy="5760640"/>
          </a:xfrm>
        </p:spPr>
        <p:txBody>
          <a:bodyPr>
            <a:normAutofit fontScale="62500" lnSpcReduction="20000"/>
          </a:bodyPr>
          <a:lstStyle/>
          <a:p>
            <a:r>
              <a:rPr lang="ru-RU" sz="4000" dirty="0" smtClean="0"/>
              <a:t>проведение организованной образовательной деятельности;</a:t>
            </a:r>
          </a:p>
          <a:p>
            <a:r>
              <a:rPr lang="ru-RU" sz="4000" dirty="0" smtClean="0"/>
              <a:t>использование стихов, элементов фольклора в режимных моментах (</a:t>
            </a:r>
            <a:r>
              <a:rPr lang="ru-RU" sz="4000" dirty="0" err="1" smtClean="0"/>
              <a:t>потешки</a:t>
            </a:r>
            <a:r>
              <a:rPr lang="ru-RU" sz="4000" dirty="0" smtClean="0"/>
              <a:t>, пословицы, поговорки); </a:t>
            </a:r>
          </a:p>
          <a:p>
            <a:r>
              <a:rPr lang="ru-RU" sz="4000" dirty="0" smtClean="0"/>
              <a:t> участие в конкурсах детского художественного творчества; </a:t>
            </a:r>
          </a:p>
          <a:p>
            <a:r>
              <a:rPr lang="ru-RU" sz="4000" dirty="0" smtClean="0"/>
              <a:t>создание условий для художественно-эстетического воспитания в группах: </a:t>
            </a:r>
          </a:p>
          <a:p>
            <a:pPr lvl="1"/>
            <a:r>
              <a:rPr lang="ru-RU" sz="3200" dirty="0" smtClean="0"/>
              <a:t>организация уголка детского творчества, </a:t>
            </a:r>
          </a:p>
          <a:p>
            <a:pPr lvl="1"/>
            <a:r>
              <a:rPr lang="ru-RU" sz="3200" dirty="0" smtClean="0"/>
              <a:t>уголка для экспериментирования, </a:t>
            </a:r>
          </a:p>
          <a:p>
            <a:pPr lvl="1"/>
            <a:r>
              <a:rPr lang="ru-RU" sz="3200" dirty="0" smtClean="0"/>
              <a:t>выставочного уголка, </a:t>
            </a:r>
          </a:p>
          <a:p>
            <a:pPr lvl="1"/>
            <a:r>
              <a:rPr lang="ru-RU" sz="3200" dirty="0" smtClean="0"/>
              <a:t>подбор литературы, фотографий, природного материала для самостоятельных игр и творчества; </a:t>
            </a:r>
          </a:p>
          <a:p>
            <a:r>
              <a:rPr lang="ru-RU" sz="4000" dirty="0" smtClean="0"/>
              <a:t>работа с родителями в системе художественно-эстетического воспитания; </a:t>
            </a:r>
          </a:p>
          <a:p>
            <a:r>
              <a:rPr lang="ru-RU" sz="4000" dirty="0" smtClean="0"/>
              <a:t>участие в диагностике по заданию старшего воспитателя </a:t>
            </a:r>
          </a:p>
          <a:p>
            <a:r>
              <a:rPr lang="ru-RU" sz="4000" dirty="0" smtClean="0"/>
              <a:t>оформление портфолио личных достижений воспитанников.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ушинский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42490"/>
            <a:ext cx="9087346" cy="681551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Организованная </a:t>
            </a:r>
            <a:r>
              <a:rPr lang="ru-RU" b="1" dirty="0" smtClean="0"/>
              <a:t>образовательная деятельность интегрированного характера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lnSpcReduction="10000"/>
          </a:bodyPr>
          <a:lstStyle/>
          <a:p>
            <a:pPr indent="19050">
              <a:buNone/>
            </a:pPr>
            <a:r>
              <a:rPr lang="ru-RU" dirty="0" smtClean="0"/>
              <a:t>Ц</a:t>
            </a:r>
            <a:r>
              <a:rPr lang="ru-RU" dirty="0" smtClean="0"/>
              <a:t>ель </a:t>
            </a:r>
            <a:r>
              <a:rPr lang="ru-RU" dirty="0" smtClean="0"/>
              <a:t>такой деятельности </a:t>
            </a:r>
            <a:endParaRPr lang="ru-RU" dirty="0" smtClean="0"/>
          </a:p>
          <a:p>
            <a:pPr indent="19050">
              <a:buNone/>
            </a:pPr>
            <a:r>
              <a:rPr lang="ru-RU" dirty="0" smtClean="0"/>
              <a:t>– </a:t>
            </a:r>
            <a:r>
              <a:rPr lang="ru-RU" dirty="0" smtClean="0"/>
              <a:t>дать детям представление о специфике различных видов искусства (музыка, живопись, литература, выразительных особенностях их художественных </a:t>
            </a:r>
            <a:r>
              <a:rPr lang="ru-RU" dirty="0" smtClean="0"/>
              <a:t>средств), </a:t>
            </a:r>
            <a:r>
              <a:rPr lang="ru-RU" dirty="0" smtClean="0"/>
              <a:t>– </a:t>
            </a:r>
            <a:r>
              <a:rPr lang="ru-RU" dirty="0" smtClean="0"/>
              <a:t>научить </a:t>
            </a:r>
            <a:r>
              <a:rPr lang="ru-RU" dirty="0" smtClean="0"/>
              <a:t>ребенка видеть мир как единое целое, в котором все элементы </a:t>
            </a:r>
            <a:r>
              <a:rPr lang="ru-RU" dirty="0" smtClean="0"/>
              <a:t>взаимосвязаны</a:t>
            </a:r>
            <a:endParaRPr lang="ru-RU" dirty="0" smtClean="0"/>
          </a:p>
          <a:p>
            <a:pPr indent="1905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71420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И</a:t>
            </a:r>
            <a:r>
              <a:rPr lang="ru-RU" sz="4000" b="1" dirty="0" smtClean="0"/>
              <a:t>нтеграция </a:t>
            </a:r>
            <a:r>
              <a:rPr lang="ru-RU" sz="4000" b="1" dirty="0" smtClean="0"/>
              <a:t>содержания </a:t>
            </a:r>
            <a:r>
              <a:rPr lang="ru-RU" sz="4000" b="1" dirty="0" smtClean="0"/>
              <a:t>различных образовательных </a:t>
            </a:r>
            <a:r>
              <a:rPr lang="ru-RU" sz="4000" b="1" dirty="0" smtClean="0"/>
              <a:t>областей в рамках художественно-эстетического развития </a:t>
            </a:r>
            <a:r>
              <a:rPr lang="ru-RU" sz="4000" b="1" dirty="0" smtClean="0"/>
              <a:t>дошкольников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924944"/>
            <a:ext cx="8892480" cy="393305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развитие творческих задатков детей с помощью </a:t>
            </a:r>
            <a:r>
              <a:rPr lang="ru-RU" dirty="0" smtClean="0"/>
              <a:t>комплексного использования </a:t>
            </a:r>
            <a:r>
              <a:rPr lang="ru-RU" dirty="0" smtClean="0"/>
              <a:t>образовательных областей «Художественно-эстетическое развитие» с другими образовательными областями </a:t>
            </a:r>
            <a:r>
              <a:rPr lang="ru-RU" dirty="0" smtClean="0"/>
              <a:t>«</a:t>
            </a:r>
            <a:r>
              <a:rPr lang="ru-RU" dirty="0" smtClean="0"/>
              <a:t>Познавательное развитие», «Социально-коммуникативное развитие», «Речевое развитие», «Физическое развитие</a:t>
            </a:r>
            <a:r>
              <a:rPr lang="ru-RU" dirty="0" smtClean="0"/>
              <a:t>»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640960" cy="367240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Реализация комплексного подхода, обеспечивающего 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личности ребенка 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рамках образовательной области «Художественно-эстетическое развитие»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653136"/>
            <a:ext cx="8568952" cy="194421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Жигимонт Светлана Николаевна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старший воспитатель МБДОУ </a:t>
            </a:r>
            <a:r>
              <a:rPr lang="ru-RU" dirty="0" err="1" smtClean="0">
                <a:solidFill>
                  <a:srgbClr val="C00000"/>
                </a:solidFill>
              </a:rPr>
              <a:t>д</a:t>
            </a:r>
            <a:r>
              <a:rPr lang="ru-RU" dirty="0" smtClean="0">
                <a:solidFill>
                  <a:srgbClr val="C00000"/>
                </a:solidFill>
              </a:rPr>
              <a:t>/с – о/в №25 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ст.Кавказская МО Кавказский район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Художественно-эстетическое развитие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Autofit/>
          </a:bodyPr>
          <a:lstStyle/>
          <a:p>
            <a:r>
              <a:rPr lang="ru-RU" sz="2500" dirty="0" smtClean="0"/>
              <a:t>развитие предпосылок ценностно-смыслового восприятия и понимания произведений искусства (словесного, музыкального, изобразительного), мира природы;</a:t>
            </a:r>
          </a:p>
          <a:p>
            <a:r>
              <a:rPr lang="ru-RU" sz="2500" dirty="0" smtClean="0"/>
              <a:t>становление эстетического отношения к окружающему миру;</a:t>
            </a:r>
          </a:p>
          <a:p>
            <a:r>
              <a:rPr lang="ru-RU" sz="2500" dirty="0" smtClean="0"/>
              <a:t>формирование элементарных представлений о видах искусства;</a:t>
            </a:r>
          </a:p>
          <a:p>
            <a:r>
              <a:rPr lang="ru-RU" sz="2500" dirty="0" smtClean="0"/>
              <a:t>восприятие музыки, художественной литературы, фольклора;</a:t>
            </a:r>
          </a:p>
          <a:p>
            <a:r>
              <a:rPr lang="ru-RU" sz="2500" dirty="0" smtClean="0"/>
              <a:t>стимулирование сопереживания персонажам художественных произведений;</a:t>
            </a:r>
          </a:p>
          <a:p>
            <a:r>
              <a:rPr lang="ru-RU" sz="2500" dirty="0" smtClean="0"/>
              <a:t>реализацию самостоятельной творческой деятельности детей (изобразительной, конструктивно-модельной, музыкальной и др.).</a:t>
            </a:r>
            <a:endParaRPr lang="ru-RU" sz="25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7862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цели и задачи области </a:t>
            </a:r>
            <a:r>
              <a:rPr lang="ru-RU" b="1" dirty="0" smtClean="0"/>
              <a:t>Художественно-эстетическое развитие</a:t>
            </a:r>
            <a:br>
              <a:rPr lang="ru-RU" b="1" dirty="0" smtClean="0"/>
            </a:br>
            <a:r>
              <a:rPr lang="ru-RU" dirty="0" smtClean="0"/>
              <a:t>   реализуются через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492896"/>
            <a:ext cx="8820472" cy="3633267"/>
          </a:xfrm>
        </p:spPr>
        <p:txBody>
          <a:bodyPr>
            <a:noAutofit/>
          </a:bodyPr>
          <a:lstStyle/>
          <a:p>
            <a:r>
              <a:rPr lang="ru-RU" sz="3600" dirty="0" smtClean="0"/>
              <a:t>приобщение к искусству</a:t>
            </a:r>
          </a:p>
          <a:p>
            <a:r>
              <a:rPr lang="ru-RU" sz="3600" dirty="0" smtClean="0"/>
              <a:t>изобразительную деятельность</a:t>
            </a:r>
          </a:p>
          <a:p>
            <a:r>
              <a:rPr lang="ru-RU" sz="3600" dirty="0" smtClean="0"/>
              <a:t>конструктивно-модельную деятельность</a:t>
            </a:r>
          </a:p>
          <a:p>
            <a:r>
              <a:rPr lang="ru-RU" sz="3600" dirty="0" smtClean="0"/>
              <a:t>музыкально-художественную деятельность</a:t>
            </a: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Развитие эмоциональной отзывчивости на восприятие эстетических явлений в искусстве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49685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1. Развивать эстетическую восприимчивость, эстетические чувства и интересы.</a:t>
            </a:r>
          </a:p>
          <a:p>
            <a:r>
              <a:rPr lang="ru-RU" dirty="0" smtClean="0"/>
              <a:t>2. Формировать элементы эстетического сознания. </a:t>
            </a:r>
          </a:p>
          <a:p>
            <a:r>
              <a:rPr lang="ru-RU" dirty="0" smtClean="0"/>
              <a:t>3. Приобщать дошкольников к различным видам художественно-эстетической деятельности. </a:t>
            </a:r>
          </a:p>
          <a:p>
            <a:r>
              <a:rPr lang="ru-RU" dirty="0" smtClean="0"/>
              <a:t>4. Развивать у каждого ребенка общие и специальные художественно-творческие способности.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Развитие эстетической восприимчивости, эстетических чувств и интересов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060848"/>
            <a:ext cx="8568952" cy="43924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— восприятие и наблюдение за объектами и явлениями окружающей действительности;</a:t>
            </a:r>
          </a:p>
          <a:p>
            <a:pPr>
              <a:buNone/>
            </a:pPr>
            <a:r>
              <a:rPr lang="ru-RU" dirty="0" smtClean="0"/>
              <a:t>— рассматривание (прослушивание) произведений искусства;</a:t>
            </a:r>
          </a:p>
          <a:p>
            <a:pPr>
              <a:buNone/>
            </a:pPr>
            <a:r>
              <a:rPr lang="ru-RU" dirty="0" smtClean="0"/>
              <a:t>— творческие диалоги по сравнению или сопоставлению произведений искусства.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Формирование элементов эстетического сознания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 lnSpcReduction="10000"/>
          </a:bodyPr>
          <a:lstStyle/>
          <a:p>
            <a:pPr indent="19050">
              <a:buNone/>
            </a:pPr>
            <a:r>
              <a:rPr lang="ru-RU" dirty="0" smtClean="0"/>
              <a:t>— беседы, рассказы;</a:t>
            </a:r>
          </a:p>
          <a:p>
            <a:pPr indent="1905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— экскурсии;</a:t>
            </a:r>
          </a:p>
          <a:p>
            <a:pPr indent="1905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— прогулки с наблюдениями;</a:t>
            </a:r>
          </a:p>
          <a:p>
            <a:pPr indent="1905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— игровые обучающие ситуации.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Различные</a:t>
            </a:r>
            <a:r>
              <a:rPr lang="ru-RU" dirty="0" smtClean="0"/>
              <a:t> </a:t>
            </a:r>
            <a:r>
              <a:rPr lang="ru-RU" b="1" dirty="0" smtClean="0"/>
              <a:t>виды художественно-эстетической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indent="19050">
              <a:buNone/>
            </a:pPr>
            <a:r>
              <a:rPr lang="ru-RU" dirty="0" smtClean="0"/>
              <a:t>— показ способа действия;</a:t>
            </a:r>
          </a:p>
          <a:p>
            <a:pPr indent="1905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— упражнения-тренинги;</a:t>
            </a:r>
          </a:p>
          <a:p>
            <a:pPr indent="1905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— совместная продуктивная деятельность.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Развитие художественно-творческих способностей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— проблемные ситуации;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— творческие игровые ситуации.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Принципы ФГОС ДО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</a:t>
            </a:r>
            <a:r>
              <a:rPr lang="ru-RU" dirty="0" err="1" smtClean="0"/>
              <a:t>полифункциональность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err="1" smtClean="0"/>
              <a:t>трансформируемость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smtClean="0"/>
              <a:t>вариативность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smtClean="0"/>
              <a:t>насыщенность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smtClean="0"/>
              <a:t>доступность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smtClean="0"/>
              <a:t>безопасность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5">
      <a:dk1>
        <a:srgbClr val="BF0000"/>
      </a:dk1>
      <a:lt1>
        <a:srgbClr val="D6FFE9"/>
      </a:lt1>
      <a:dk2>
        <a:srgbClr val="04617B"/>
      </a:dk2>
      <a:lt2>
        <a:srgbClr val="DBF5F9"/>
      </a:lt2>
      <a:accent1>
        <a:srgbClr val="00B050"/>
      </a:accent1>
      <a:accent2>
        <a:srgbClr val="54A838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622</Words>
  <Application>Microsoft Office PowerPoint</Application>
  <PresentationFormat>Экран (4:3)</PresentationFormat>
  <Paragraphs>106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Реализация комплексного подхода, обеспечивающего  развитие личности ребенка  в рамках образовательной области «Художественно-эстетическое развитие»</vt:lpstr>
      <vt:lpstr>Художественно-эстетическое развитие</vt:lpstr>
      <vt:lpstr>Основные цели и задачи области Художественно-эстетическое развитие    реализуются через</vt:lpstr>
      <vt:lpstr>Развитие эмоциональной отзывчивости на восприятие эстетических явлений в искусстве</vt:lpstr>
      <vt:lpstr>Развитие эстетической восприимчивости, эстетических чувств и интересов</vt:lpstr>
      <vt:lpstr>Формирование элементов эстетического сознания</vt:lpstr>
      <vt:lpstr>Различные виды художественно-эстетической деятельности</vt:lpstr>
      <vt:lpstr>Развитие художественно-творческих способностей</vt:lpstr>
      <vt:lpstr>Принципы ФГОС ДО</vt:lpstr>
      <vt:lpstr>Комплексный подход в области художественно-эстетического образования</vt:lpstr>
      <vt:lpstr>Направления работы заведующего </vt:lpstr>
      <vt:lpstr>Направления работы старшего воспитателя</vt:lpstr>
      <vt:lpstr>Направления работы музыкального руководителя</vt:lpstr>
      <vt:lpstr>Направления работы руководителя кружков</vt:lpstr>
      <vt:lpstr>Направления работы воспитателя</vt:lpstr>
      <vt:lpstr>Слайд 16</vt:lpstr>
      <vt:lpstr>Организованная образовательная деятельность интегрированного характера </vt:lpstr>
      <vt:lpstr>Интеграция содержания различных образовательных областей в рамках художественно-эстетического развития дошкольников</vt:lpstr>
      <vt:lpstr>Реализация комплексного подхода, обеспечивающего  развитие личности ребенка  в рамках образовательной области «Художественно-эстетическое развитие»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комплексного подхода, обеспечивающего  развитие личности ребенка  в рамках образовательной области «Художественно-эстетическое развитие»</dc:title>
  <dc:creator>жигимонт</dc:creator>
  <cp:lastModifiedBy>Жигимонт</cp:lastModifiedBy>
  <cp:revision>2</cp:revision>
  <dcterms:created xsi:type="dcterms:W3CDTF">2017-11-12T08:33:50Z</dcterms:created>
  <dcterms:modified xsi:type="dcterms:W3CDTF">2017-11-14T22:26:57Z</dcterms:modified>
</cp:coreProperties>
</file>